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5" r:id="rId20"/>
    <p:sldId id="280" r:id="rId21"/>
    <p:sldId id="278" r:id="rId22"/>
    <p:sldId id="281" r:id="rId23"/>
    <p:sldId id="279" r:id="rId24"/>
    <p:sldId id="282" r:id="rId25"/>
    <p:sldId id="283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58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ujhYeQgmiDE36ScPsZu3Ff0BV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79650"/>
  </p:normalViewPr>
  <p:slideViewPr>
    <p:cSldViewPr snapToGrid="0">
      <p:cViewPr varScale="1">
        <p:scale>
          <a:sx n="115" d="100"/>
          <a:sy n="115" d="100"/>
        </p:scale>
        <p:origin x="224" y="360"/>
      </p:cViewPr>
      <p:guideLst>
        <p:guide orient="horz" pos="2112"/>
        <p:guide pos="5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}{4.5in}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The simplest model (and the one used in Chapters 10, 11, 12) is given by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\cos{\color{red}\psi}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\sin{\color{red}\psi}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{\chi} &amp;= b_{\dot{\chi}}(\dot{\chi}^c-\dot{\chi}) + b_{\chi}({\color{blue}\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}-\chi)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{h} &amp;= b_{\dot{h}}(\dot{h}^c - \dot{h}) +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}-h)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$\psi$ is given by (equation (2.12))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{\color{red}\psi} = \chi - \sin^{-1}\left(\frac{1}{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}^{\top}\begin{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}-\sin\chi \\ \cos\chi\end{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273" name="Google Shape;27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}{4.0in}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If the autopilot is designed to command heading instead of course, then the model becomes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\cos\psi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\sin\psi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{\psi} &amp;= b_{\dot{\psi}}(\dot{\psi}^c-\dot{\psi}) + b_{\psi}({\color{blue}\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psi^c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}-\psi)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{h} &amp;= b_{\dot{h}}(\dot{h}^c - \dot{h}) +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}-h)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280" name="Google Shape;28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6" name="Google Shape;2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}{5.0in}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 more accurate model is to command the roll angle and use the coordinated turn model for $\chi$: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\cos{\color{red}\psi}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\sin{\color{red}\psi}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\dot\chi &amp;= \frac{g}{{\color{red}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}}\tan\phi \cos(\chi-{\color{red}\psi})\\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{h} &amp;= b_{\dot{h}}(\dot{h}^c - \dot{h}) +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}-h)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\dot\phi &amp;= b_{\phi} 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}-\phi)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$\psi$ and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are given by (equations (2.10) and (2.12))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{\color{red}\psi} &amp;= \chi - \sin^{-1}\left(\frac{1}{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}^{\top}\begin{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}-\sin\chi \\ \cos\chi\end{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{\color{red}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chi+w_e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\sin\chi + \sqrt{(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chi+w_e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\sin\chi)^2+V_a^2-w_n^2-w_e^2}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287" name="Google Shape;2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}{5.0in}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Or, in terms of heading we have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\cos\psi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\sin\psi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\dot\psi &amp;=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}\tan\phi\\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{h} &amp;= b_{\dot{h}}(\dot{h}^c - \dot{h}) +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}-h)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\dot\phi &amp;= b_{\phi} 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}-\phi)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$\chi$ and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are computed from the wind triangle if needed by the autopilot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294" name="Google Shape;2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}{4.5in}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noindent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More accurate still is to command the flight path angle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\cos\psi\cos{\color{red}\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\sin\psi\cos{\color{red}\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\dot{h}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\dot\psi &amp;=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}\tan\phi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\dot\gamma &amp;= b_{\gamma}({\color{blue}\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}-\gamma)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\dot\phi &amp;= b_{\phi} 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}-\phi)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is given by equation (2.11)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= \sin^{-1}\left( \frac{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\sin\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gamma+w_d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and $\chi$ and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are computed from the wind triangle if needed by the autopilot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01" name="Google Shape;3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}{3.5in}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More accurate still is to command the load factor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\cos\psi\cos{\color{red}\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\sin\psi\cos{\color{red}\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+ 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\dot{h}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\sin{\color{red}\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notag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\dot\psi &amp;=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}\tan\phi\\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\dot\gamma &amp;=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 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}}\cos\phi - \cos\gamma\right)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notag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&amp;= b_{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({\color{blue}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notag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\dot\phi &amp;= b_{\phi} ({\color{blue}\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}-\phi)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notag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\dot{n}_{\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({\color{blue}n_{\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}}^c}-n_{\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 $\chi$,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$, and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are computed from the wind triangle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08" name="Google Shape;30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}{2.5in}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The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Dubin's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airplane model is a particularly simple model often used in path planning: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\dot{r}_n &amp;= V\cos\psi \cos{\color{blue}\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\dot{r}_e &amp;= V\sin\psi \cos{\color{blue}\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\dot{r}_d &amp;= -V\sin{\color{blue}\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\dot{\psi} &amp;= \frac{g}{V}\tan{\color{blue}\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Assumes constant velocity $V$, and subject  the constraints: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\abs{{\color{blue}\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\bar{\phi}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\abs{{\color{blue}\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\bar{\gamma}.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1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}{2.5in}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Often simplified as: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\dot{r}_n &amp;= V\cos\psi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\dot{r}_e &amp;= V\sin\psi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\dot{r}_d &amp;= -V\sin{\color{blue}\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\dot{\psi} &amp;= \frac{g}{V}\tan{\color{blue}\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Assumes constant velocity $V$, and subject  the constraints: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\abs{{\color{blue}\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phi^c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\bar{\phi}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\abs{{\color{blue}\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gamma^c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\bar{\gamma}.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011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}{2.0in}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Standard kinematic expression for evolution of position: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\dot{p}_d &amp;= -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\sin\gamma.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77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}{2.5in}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Thrust in the wind frame: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{T}^w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R_b^w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{T}^b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\cos\alpha\cos\beta &amp; \sin\beta &amp; \sin\alpha\cos\beta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-\cos\alpha\sin\beta &amp; \cos\beta &amp; -\sin\alpha\sin\beta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-\sin\alpha &amp; 0 &amp; \cos\alpha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}T \\ 0 \\ 0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T \cos\alpha\cos\beta \\ -T \cos\alpha\sin\beta \\ -T\sin\alpha\end{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{0.5cm}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Aerodynamic forces in the wind frame: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{F}_{aero}^w 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-D \\ -Y \\ -L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718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Total forces in the wind frame: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{F}^w 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-D + T \cos\alpha\cos\beta \\ -Y-T \cos\alpha\sin\beta \\ -L-T\sin\alpha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Total forces in the vehicle-2 (unrolled) frame: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{F}^{v2} 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1 &amp; 0 &amp; 0 \\ 0 &amp; \cos\phi &amp; -\sin\phi \\ 0 &amp; -\sin\phi &amp; \cos\phi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-D + T \cos\alpha\cos\beta \\ -Y-T \cos\alpha\sin\beta \\ -L-T\sin\alpha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-D + T \cos\alpha\cos\beta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-(Y+T \cos\alpha\sin\beta)\cos\phi - (L+T\sin\alpha)\sin\phi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(Y+T \cos\alpha\sin\beta)\sin\phi - (L+T\sin\alpha)\cos\phi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925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newcommand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{\mass}{\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mathsf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Along the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}^{v2}$ axis, the magnitude of the velocity vector evolves as: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\mass\dot{V}_g &amp;= T \cos\alpha\cos\beta - D - \mass g\sin\gamma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 \dot{V}_g &amp;= \frac{T}{\mass} \cos\alpha\cos\beta - \frac{D}{\mass} - g\sin\gamma.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827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newcommand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{\mass}{\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mathsf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Given: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{F}^{v2}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&amp;= 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-D + T \cos\alpha\cos\beta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-(Y+T \cos\alpha\sin\beta)\cos\phi - (L+T\sin\alpha)\sin\phi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(Y+T \cos\alpha\sin\beta)\sin\phi - (L+T\sin\alpha)\cos\phi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pmatrix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{1cm}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Longitudinal direction: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\dot{\gamma} &amp;= - (Y+T \cos\alpha\sin\beta)\sin\phi + (L+T\sin\alpha)\cos\phi - \mass g\cos\gamma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\dot{\gamma} &amp;= \frac{1}{\mass V}\left[(L+T\sin\alpha)\cos\phi - (Y+T \cos\alpha\sin\beta)\sin\phi - \mass g\cos\gamma \right].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{1cm}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Lateral direction: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\dot{\chi}\cos\gamma &amp;= (Y+T \cos\alpha\sin\beta)\cos\phi + (L+T\sin\alpha)\sin\phi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\implies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 &amp;= \frac{1}{\mass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\cos\gamma}\left[(Y+T \cos\alpha\sin\beta)\cos\phi + (L+T\sin\alpha)\sin\phi\right].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031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newcommand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{\mass}{\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mathsf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\dot{h}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\sin\gamma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\dot{V}_g &amp;= \frac{{\color{blue}T}}{\mass} \cos{\color{blue}\alpha}\cos{\color{blue}\beta} - \frac{D}{\mass} - g\sin\gamma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 &amp;= \frac{1}{\mass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\cos\gamma}\left[(Y+{\color{blue}T} \cos{\color{blue}\alpha}\sin{\color{blue}\beta})\cos{\color{blue}\phi} + (L+{\color{blue}T}\sin{\color{blue}\alpha})\sin{\color{blue}\phi}\right]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\dot{\gamma} &amp;= \frac{1}{\mass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}\left[(L+{\color{blue}T}\sin{\color{blue}\alpha})\cos{\color{blue}\phi} - (Y+{\color{blue}T} \cos{\color{blue}\alpha}\sin{\color{blue}\beta})\sin{\color{blue}\phi} - \mass g\cos\gamma \right],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L(\alpha) &amp;= \frac{1}{2}\rho V_a^2 S \left(C_{L_0} + C_{L_\alpha}{\color{blue}\alpha}\right)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D(\alpha) &amp;= \frac{1}{2}\rho V_a^2 S \left(C_{D_0} + C_{D_\alpha}{\color{blue}\alpha} + C_{D_{\alpha^2}}{\color{blue}\alpha}^2\right)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Y(\beta) &amp;= \frac{1}{2}\rho V_a^2 S C_{Y_\beta} {\color{blue}\beta},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08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newcommand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{\mass}{\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mathsf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When sideslip is regulated to zeros: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\dot{p}_n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\cos\chi\cos\gamma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\dot{p}_e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\sin\chi\cos\gamma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\dot{h} &amp;=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\sin\gamma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\dot{V}_g &amp;= \frac{{\color{blue}T}}{\mass} \cos{\color{blue}\alpha} - \frac{D}{\mass} - g\sin\gamma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 &amp;= \frac{1}{\mass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\cos\gamma}\left(L+{\color{blue}T}\sin{\color{blue}\alpha}\right)\sin{\color{blue}\phi}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\dot{\gamma} &amp;= \frac{1}{\mass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}\left[(L+{\color{blue}T}\sin{\color{blue}\alpha})\cos{\color{blue}\phi}  - \mass g\cos\gamma \right],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where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L(\alpha) &amp;= \frac{1}{2}\rho V_a^2 S \left(C_{L_0} + C_{L_\alpha}{\color{blue}\alpha}\right)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D(\alpha) &amp;= \frac{1}{2}\rho V_a^2 S \left(C_{D_0} + C_{D_\alpha}{\color{blue}\alpha} + C_{D_{\alpha^2}}{\color{blue}\alpha}^2\right)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315" name="Google Shape;31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06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Airspeed hold and roll hold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(s) = \frac{{\color{magenta}b_{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}}}{s+{\color{magenta}b_{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}}}{\color{blue}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   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\phi(s) = \frac{{\color{magenta}b_{\phi}}}{s+{\color{magenta}b_{\phi}}}{\color{blue}\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Altitude and course hold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h(s) = \frac{{\color{magenta}b_{\dot{h}}}s+{\color{magenta}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b_h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}}{s^2 +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{\color{magenta}b_{\dot{h}}}s + 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b_h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}}{\color{blue}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  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\chi(s) = \frac{{\color{magenta}b_{\dot{\chi}}}s + {\color{magenta}b_{\chi}}}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{s^2 + {\color{magenta}b_{\dot{\chi}}}s + {\color{magenta}b_{\chi}}}{\color{blue}\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Alternatively, the heading hold loop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\psi(s) = \frac{{\color{magenta}b_{\dot{\psi}}}s + {\color{magenta}b_{\psi}}}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{s^2 + {\color{magenta}b_{\dot{\psi}}}s + {\color{magenta}b_{\psi}}}{\color{blue}\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Flight-path angle and load factor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\gamma(s) = \frac{{\color{magenta}b_{\gamma}}}{s+{\color{magenta}b_{\gamma}}}{\color{blue}\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}(s)   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qquad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n_{\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}}(s) = \frac{{\color{magenta}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}}{s+{\color{magenta}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}}{\color{blue}n_{\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}}^c}(s)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Airspeed hold and roll hold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\begin{align*}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\dot{V}_a &amp;= {\color{magenta}b_{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}}({\color{blue}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-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\dot{\phi} &amp;= {\color{magenta}b_{\phi}}({\color{blue}\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- \phi)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\end{align*}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Altitude and course hold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\begin{align*}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ddot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{h} &amp;= {\color{magenta}b_{\dot{h}}}(\dot{h}^c - \dot{h}) + 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b_h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}({\color{blue}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}-h) 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ddot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{\chi} &amp;= {\color{magenta}b_{\dot{\chi}}}(\dot{\chi}^c-\dot{\chi}) + {\color{magenta}b_{\chi}}({\color{blue}\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- \chi)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\end{align*}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Alternatively, the heading hold loop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ddot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{\psi} = {\color{magenta}b_{\dot{\psi}}}(\dot{\psi}^c-\dot{\psi}) + {\color{magenta}b_{\psi}}({\color{blue}\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psi^c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- \psi)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Flight-path angle and load factor loops can be modeled as: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\begin{align*}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\dot{\gamma} &amp;= {\color{magenta}b_{\gamma}}({\color{blue}\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gamma^c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- \gamma)  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\dot{n}_{\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 &amp;= {\color{magenta}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({\color{blue}n_{\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}}^c} - n_{\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}})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\end{align*}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noindent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velocity vector can be written as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mathbf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{V}_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g^i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V_g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\cos\chi\cos\gamma \\ \sin\chi\cos\gamma \\ -\sin\gamma  \\\end{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gives: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\dot{p}_n \\ \dot{p}_e \\ \dot{h}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=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V_g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\cos\chi\cos\gamma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\sin\chi\cos\gamma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\sin\gamma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Alternatively, using the Wind Triangle: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\dot{p}_n \\ \dot{p}_e \\ \dot{h}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\cos\psi\cos\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\sin\psi\cos\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\sin\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+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-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noindent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Beginning with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\dot{p}_n \\ \dot{p}_e \\ \dot{h}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\cos\psi\cos\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\sin\psi\cos\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\sin\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+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-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noindent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assuming level flight, i.e., $\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=0$,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no down component of wind,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i.e., $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=0$: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\[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\dot{p}_n \\ \dot{p}_e \\ \dot{h}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=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V_a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\cos\psi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\sin\psi \\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0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+ \begin{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w_e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\\ 0 \end{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pmatrix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\]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equation is typically called the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Dubin’s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car model.</a:t>
            </a:r>
            <a:endParaRPr dirty="0"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}{3.0in}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From Chapter 2 we have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\dot\chi 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}\tan\phi\cos(\chi-\psi)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For constant-altitude flight with no down component of wind: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\dot{V}_g &amp;= \frac{\dot{V}_a}{\cos(\chi-\psi)} +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\dot{\chi}\tan(\chi-\psi) \label{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eq:nonlinear-Vg-dot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\dot{\psi} &amp;= \frac{\dot{V}_a}{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}\tan(\chi-\psi) + \frac{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\dot{\chi}}{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\cos(\chi-\psi)}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\end{align*}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If airspeed is constant, then we get the standard coordinated turn condition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\dot\psi 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}\tan\phi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which is true even if when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0$.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  <p:sp>
        <p:nvSpPr>
          <p:cNvPr id="212" name="Google Shape;2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\begin{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}{4.5in}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newcommand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{\mass}{\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mathsf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{m}}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Summing forces gives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F_{\text{lift}}\cos\phi = \mass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\dot\gamma + \mass g\cos\gamma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Solving for $\dot\gamma$: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\dot\gamma 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 \frac{F_{\text{lift}}}{\mass g}\cos\phi - \cos\gamma\right)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The load factor (often expressed in $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g$’s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is defined as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defeq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F_{\text{lift}}/\mass g.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Note that for wings level, horizontal flight $n_{\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}}=1$.  Therefore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\[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\dot\gamma = \frac{g}{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V_g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 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}}\cos\phi - \cos\gamma\right)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\]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In a constant climb where $\dot{\gamma} = 0$, we have $n_{\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mathit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= \frac{\cos\gamma}{\cos\phi}$.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\end{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minipage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1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/>
          <p:nvPr/>
        </p:nvSpPr>
        <p:spPr>
          <a:xfrm>
            <a:off x="698499" y="6463905"/>
            <a:ext cx="10994413" cy="30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Beard &amp; McLain, “Small Unmanned Aircraft,”  </a:t>
            </a:r>
            <a:r>
              <a:rPr lang="en-US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Princeton University Press,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2012,   				Chapter 9, Slide </a:t>
            </a: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 descr="C:\Users\Eric Frew\Documents\My Images\V2\Tempest\imgp0850.jpg"/>
          <p:cNvPicPr preferRelativeResize="0"/>
          <p:nvPr/>
        </p:nvPicPr>
        <p:blipFill rotWithShape="1">
          <a:blip r:embed="rId3">
            <a:alphaModFix/>
          </a:blip>
          <a:srcRect l="7863" b="78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9</a:t>
            </a: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Nonlinear Design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Models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624196" y="1605579"/>
            <a:ext cx="10943607" cy="158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7013" marR="0" lvl="0" indent="-2270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guidance models can be derived, with varying levels of fidelity</a:t>
            </a:r>
            <a:endParaRPr/>
          </a:p>
          <a:p>
            <a:pPr marL="227013" marR="0" lvl="0" indent="-746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7013" marR="0" lvl="0" indent="-22701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model depends on application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 - #1a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D3E36-B131-2DFF-AC1C-46E923C9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19" y="1223472"/>
            <a:ext cx="9293321" cy="4586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 - #1b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9334B-58E5-A21B-175A-02785957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79" y="1465025"/>
            <a:ext cx="10189042" cy="3927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Models - #2a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4C6FF-7B67-F5B5-3372-A2C66B47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10" y="1063174"/>
            <a:ext cx="8544292" cy="50830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Models - #2b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3D6E4-684E-6D45-569C-74D51B7C4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3" y="1478159"/>
            <a:ext cx="10337161" cy="42535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Models - #3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B5874-4E59-DEB3-C3BB-D4B4E47C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79" y="1037064"/>
            <a:ext cx="7772400" cy="5168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Guidance Models - #4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A43CE-1FCC-7151-335B-381A4075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20" y="1174305"/>
            <a:ext cx="6847180" cy="49818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Dubins</a:t>
            </a:r>
            <a:r>
              <a:rPr lang="en-US" dirty="0"/>
              <a:t> Airplane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C1ED4-3C00-5A15-9B2D-1B745170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47" y="1134637"/>
            <a:ext cx="5791200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05D64-1813-9FC0-317D-CB7696F56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6" y="1507273"/>
            <a:ext cx="4400876" cy="43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Dubins</a:t>
            </a:r>
            <a:r>
              <a:rPr lang="en-US" dirty="0"/>
              <a:t> Airplane Model (simplified)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C1ED4-3C00-5A15-9B2D-1B745170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47" y="1134637"/>
            <a:ext cx="5791200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7BA51-F0B1-4EF2-2D45-E2692BC3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21" y="1482820"/>
            <a:ext cx="5147845" cy="44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Guidance Models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AD8FF-BBE0-B7B4-F90B-BDEBEB48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41" y="3429000"/>
            <a:ext cx="6355923" cy="2717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767A4-2D22-C658-8551-30A55B8D7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77" y="1541657"/>
            <a:ext cx="4946155" cy="25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3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257300"/>
            <a:ext cx="83312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Guidance Models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F6BB-BBCC-E03F-49AA-8A7993F3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33" y="1854200"/>
            <a:ext cx="5410200" cy="299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2BF91-60C5-E8EC-C0D4-1D463A45A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4" y="908745"/>
            <a:ext cx="5917708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Guidance Models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F6BB-BBCC-E03F-49AA-8A7993F3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1318942"/>
            <a:ext cx="5410200" cy="2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59C6B-2134-5DFC-339B-00BE0243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6" y="1290614"/>
            <a:ext cx="6345186" cy="4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99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Guidance Models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AD8FF-BBE0-B7B4-F90B-BDEBEB48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7"/>
          <a:stretch/>
        </p:blipFill>
        <p:spPr>
          <a:xfrm>
            <a:off x="6825704" y="1845526"/>
            <a:ext cx="5042991" cy="38527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928C9C-1230-3EC4-A1FB-6ADB3D1C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6" y="2400792"/>
            <a:ext cx="5494513" cy="18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7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Guidance Models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F4397-96A4-C41C-6341-7BBFEB45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96" y="1572786"/>
            <a:ext cx="5878108" cy="4616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1439A-8982-0405-F03A-9086C5DD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6" y="1302625"/>
            <a:ext cx="5949082" cy="47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Guidance Models: Summary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8950-270A-144D-3E75-0252E689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735147"/>
            <a:ext cx="54102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1A70C-5D7A-4AE9-1BEE-27D4C36F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4" y="908745"/>
            <a:ext cx="7378118" cy="54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Guidance Models: Summary (simplified)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E8950-270A-144D-3E75-0252E689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1318942"/>
            <a:ext cx="5410200" cy="299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5D537-404A-8860-6DDE-1D83566D1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71" y="1081667"/>
            <a:ext cx="4701087" cy="5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Simplifying Dynamic Models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512618" y="1297702"/>
            <a:ext cx="11208327" cy="577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designing higher level autopilot functions, we need models that are easier to analyze and simulate</a:t>
            </a:r>
            <a:endParaRPr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 must capture the essential behavior of system</a:t>
            </a:r>
            <a:endParaRPr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derive reduced-order, reduced-complexity models suitable for design of higher-level guidance strategies</a:t>
            </a:r>
            <a:endParaRPr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types of guidance models:</a:t>
            </a:r>
            <a:endParaRPr/>
          </a:p>
          <a:p>
            <a:pPr marL="742950" marR="0" lvl="1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Kinematic – utilize kinematic relationships, do not consider aerodynamics, forces directly</a:t>
            </a:r>
            <a:endParaRPr/>
          </a:p>
          <a:p>
            <a:pPr marL="742950" marR="0" lvl="1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– apply force balance relations to point-mass models</a:t>
            </a:r>
            <a:endParaRPr/>
          </a:p>
          <a:p>
            <a:pPr marL="285750" marR="0" lvl="0" indent="-1333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Autopilot Models (transfer function)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459EE-04F6-88DA-948D-69B5512A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50" y="1009228"/>
            <a:ext cx="7403342" cy="5291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Autopilot Models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1BDF4-5EE4-4D14-F446-AB440B4C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76" y="1115367"/>
            <a:ext cx="6315980" cy="5229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Model of Controlled Flight</a:t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5929746" y="571500"/>
            <a:ext cx="6123710" cy="5365750"/>
            <a:chOff x="4540735" y="2253974"/>
            <a:chExt cx="4603265" cy="4137011"/>
          </a:xfrm>
        </p:grpSpPr>
        <p:cxnSp>
          <p:nvCxnSpPr>
            <p:cNvPr id="134" name="Google Shape;134;p6"/>
            <p:cNvCxnSpPr/>
            <p:nvPr/>
          </p:nvCxnSpPr>
          <p:spPr>
            <a:xfrm rot="10800000" flipH="1">
              <a:off x="7839174" y="4002297"/>
              <a:ext cx="588124" cy="22318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" name="Google Shape;135;p6"/>
            <p:cNvCxnSpPr/>
            <p:nvPr/>
          </p:nvCxnSpPr>
          <p:spPr>
            <a:xfrm>
              <a:off x="7839174" y="4225481"/>
              <a:ext cx="607173" cy="12888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 rot="-5400000" flipH="1">
              <a:off x="7604085" y="4460570"/>
              <a:ext cx="472561" cy="238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37" name="Google Shape;137;p6"/>
            <p:cNvGrpSpPr/>
            <p:nvPr/>
          </p:nvGrpSpPr>
          <p:grpSpPr>
            <a:xfrm>
              <a:off x="7932036" y="4186711"/>
              <a:ext cx="100005" cy="58677"/>
              <a:chOff x="2248590" y="2870071"/>
              <a:chExt cx="133349" cy="88896"/>
            </a:xfrm>
          </p:grpSpPr>
          <p:cxnSp>
            <p:nvCxnSpPr>
              <p:cNvPr id="138" name="Google Shape;138;p6"/>
              <p:cNvCxnSpPr/>
              <p:nvPr/>
            </p:nvCxnSpPr>
            <p:spPr>
              <a:xfrm rot="10800000" flipH="1">
                <a:off x="2248590" y="2901820"/>
                <a:ext cx="133349" cy="5714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" name="Google Shape;139;p6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" name="Google Shape;140;p6"/>
            <p:cNvGrpSpPr/>
            <p:nvPr/>
          </p:nvGrpSpPr>
          <p:grpSpPr>
            <a:xfrm>
              <a:off x="7837984" y="4246437"/>
              <a:ext cx="98814" cy="101637"/>
              <a:chOff x="1989829" y="2865307"/>
              <a:chExt cx="131761" cy="153981"/>
            </a:xfrm>
          </p:grpSpPr>
          <p:cxnSp>
            <p:nvCxnSpPr>
              <p:cNvPr id="141" name="Google Shape;141;p6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" name="Google Shape;142;p6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43" name="Google Shape;143;p6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77301" y="3910090"/>
              <a:ext cx="666699" cy="159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6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24922" y="4295683"/>
              <a:ext cx="600029" cy="159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6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05844" y="4689659"/>
              <a:ext cx="704796" cy="159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6"/>
            <p:cNvSpPr/>
            <p:nvPr/>
          </p:nvSpPr>
          <p:spPr>
            <a:xfrm>
              <a:off x="5441465" y="5673544"/>
              <a:ext cx="3391323" cy="409664"/>
            </a:xfrm>
            <a:custGeom>
              <a:avLst/>
              <a:gdLst/>
              <a:ahLst/>
              <a:cxnLst/>
              <a:rect l="l" t="t" r="r" b="b"/>
              <a:pathLst>
                <a:path w="1992" h="311" extrusionOk="0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" name="Google Shape;147;p6"/>
            <p:cNvCxnSpPr/>
            <p:nvPr/>
          </p:nvCxnSpPr>
          <p:spPr>
            <a:xfrm>
              <a:off x="5822989" y="3871487"/>
              <a:ext cx="0" cy="20602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8" name="Google Shape;148;p6"/>
            <p:cNvSpPr txBox="1"/>
            <p:nvPr/>
          </p:nvSpPr>
          <p:spPr>
            <a:xfrm>
              <a:off x="5632227" y="6083208"/>
              <a:ext cx="26484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Flight path projected onto ground</a:t>
              </a:r>
              <a:endParaRPr/>
            </a:p>
          </p:txBody>
        </p:sp>
        <p:cxnSp>
          <p:nvCxnSpPr>
            <p:cNvPr id="149" name="Google Shape;149;p6"/>
            <p:cNvCxnSpPr/>
            <p:nvPr/>
          </p:nvCxnSpPr>
          <p:spPr>
            <a:xfrm rot="10800000" flipH="1">
              <a:off x="5811514" y="3687080"/>
              <a:ext cx="1289903" cy="184407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0" name="Google Shape;150;p6"/>
            <p:cNvCxnSpPr/>
            <p:nvPr/>
          </p:nvCxnSpPr>
          <p:spPr>
            <a:xfrm rot="10800000">
              <a:off x="7098389" y="3228697"/>
              <a:ext cx="3028" cy="458383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4922992" y="3207622"/>
              <a:ext cx="1592697" cy="1185473"/>
            </a:xfrm>
            <a:prstGeom prst="arc">
              <a:avLst>
                <a:gd name="adj1" fmla="val 20453355"/>
                <a:gd name="adj2" fmla="val 2151607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Google Shape;152;p6"/>
            <p:cNvCxnSpPr/>
            <p:nvPr/>
          </p:nvCxnSpPr>
          <p:spPr>
            <a:xfrm rot="10800000" flipH="1">
              <a:off x="5820598" y="5599643"/>
              <a:ext cx="917466" cy="3437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3" name="Google Shape;153;p6"/>
            <p:cNvCxnSpPr/>
            <p:nvPr/>
          </p:nvCxnSpPr>
          <p:spPr>
            <a:xfrm>
              <a:off x="7100790" y="3692407"/>
              <a:ext cx="0" cy="20601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6"/>
            <p:cNvCxnSpPr/>
            <p:nvPr/>
          </p:nvCxnSpPr>
          <p:spPr>
            <a:xfrm rot="10800000" flipH="1">
              <a:off x="5816933" y="5757848"/>
              <a:ext cx="1289914" cy="18441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5" name="Google Shape;155;p6"/>
            <p:cNvSpPr/>
            <p:nvPr/>
          </p:nvSpPr>
          <p:spPr>
            <a:xfrm>
              <a:off x="5198998" y="5585238"/>
              <a:ext cx="1592697" cy="653328"/>
            </a:xfrm>
            <a:prstGeom prst="arc">
              <a:avLst>
                <a:gd name="adj1" fmla="val 20192639"/>
                <a:gd name="adj2" fmla="val 211819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 txBox="1"/>
            <p:nvPr/>
          </p:nvSpPr>
          <p:spPr>
            <a:xfrm>
              <a:off x="7182546" y="5050487"/>
              <a:ext cx="18374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horizontal component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of groundspeed vector</a:t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6968188" y="5236098"/>
              <a:ext cx="587420" cy="1085367"/>
            </a:xfrm>
            <a:prstGeom prst="arc">
              <a:avLst>
                <a:gd name="adj1" fmla="val 11003695"/>
                <a:gd name="adj2" fmla="val 16071733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792567" y="2253974"/>
              <a:ext cx="908382" cy="2934705"/>
            </a:xfrm>
            <a:prstGeom prst="arc">
              <a:avLst>
                <a:gd name="adj1" fmla="val 5429033"/>
                <a:gd name="adj2" fmla="val 10585019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" name="Google Shape;159;p6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35192" y="5425774"/>
              <a:ext cx="145341" cy="15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6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70499" y="5592974"/>
              <a:ext cx="145341" cy="12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6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67954" y="5673406"/>
              <a:ext cx="666147" cy="179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6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46431" y="3559228"/>
              <a:ext cx="133229" cy="12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6" descr="latex-image-1.pdf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13451" y="3360416"/>
              <a:ext cx="1005276" cy="22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6" descr="latex-image-1.pd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56466" y="3186546"/>
              <a:ext cx="266459" cy="1791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6"/>
            <p:cNvCxnSpPr/>
            <p:nvPr/>
          </p:nvCxnSpPr>
          <p:spPr>
            <a:xfrm rot="10800000" flipH="1">
              <a:off x="5810875" y="3228736"/>
              <a:ext cx="1283859" cy="64281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6" name="Google Shape;166;p6" descr="shadow-3D climbing right.png"/>
            <p:cNvPicPr preferRelativeResize="0"/>
            <p:nvPr/>
          </p:nvPicPr>
          <p:blipFill rotWithShape="1">
            <a:blip r:embed="rId12">
              <a:alphaModFix/>
            </a:blip>
            <a:srcRect l="14375" t="17099" r="8958" b="23517"/>
            <a:stretch/>
          </p:blipFill>
          <p:spPr>
            <a:xfrm>
              <a:off x="4540735" y="3636148"/>
              <a:ext cx="1862542" cy="9413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C778860-2C0A-7D8A-02C4-5872CF07B7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620" y="917998"/>
            <a:ext cx="5333376" cy="53567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Model of Controlled Flight</a:t>
            </a:r>
            <a:endParaRPr/>
          </a:p>
        </p:txBody>
      </p:sp>
      <p:grpSp>
        <p:nvGrpSpPr>
          <p:cNvPr id="174" name="Google Shape;174;p7"/>
          <p:cNvGrpSpPr/>
          <p:nvPr/>
        </p:nvGrpSpPr>
        <p:grpSpPr>
          <a:xfrm>
            <a:off x="6254928" y="908745"/>
            <a:ext cx="5773882" cy="4588633"/>
            <a:chOff x="4540735" y="2253974"/>
            <a:chExt cx="4904524" cy="4179844"/>
          </a:xfrm>
        </p:grpSpPr>
        <p:cxnSp>
          <p:nvCxnSpPr>
            <p:cNvPr id="175" name="Google Shape;175;p7"/>
            <p:cNvCxnSpPr/>
            <p:nvPr/>
          </p:nvCxnSpPr>
          <p:spPr>
            <a:xfrm rot="10800000" flipH="1">
              <a:off x="7839174" y="4002297"/>
              <a:ext cx="588124" cy="22318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6" name="Google Shape;176;p7"/>
            <p:cNvCxnSpPr/>
            <p:nvPr/>
          </p:nvCxnSpPr>
          <p:spPr>
            <a:xfrm>
              <a:off x="7839174" y="4225481"/>
              <a:ext cx="607173" cy="12888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7" name="Google Shape;177;p7"/>
            <p:cNvCxnSpPr/>
            <p:nvPr/>
          </p:nvCxnSpPr>
          <p:spPr>
            <a:xfrm rot="-5400000" flipH="1">
              <a:off x="7604085" y="4460570"/>
              <a:ext cx="472561" cy="238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78" name="Google Shape;178;p7"/>
            <p:cNvGrpSpPr/>
            <p:nvPr/>
          </p:nvGrpSpPr>
          <p:grpSpPr>
            <a:xfrm>
              <a:off x="7932036" y="4186711"/>
              <a:ext cx="100005" cy="58677"/>
              <a:chOff x="2248590" y="2870071"/>
              <a:chExt cx="133349" cy="88896"/>
            </a:xfrm>
          </p:grpSpPr>
          <p:cxnSp>
            <p:nvCxnSpPr>
              <p:cNvPr id="179" name="Google Shape;179;p7"/>
              <p:cNvCxnSpPr/>
              <p:nvPr/>
            </p:nvCxnSpPr>
            <p:spPr>
              <a:xfrm rot="10800000" flipH="1">
                <a:off x="2248590" y="2901820"/>
                <a:ext cx="133349" cy="57147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" name="Google Shape;180;p7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1" name="Google Shape;181;p7"/>
            <p:cNvGrpSpPr/>
            <p:nvPr/>
          </p:nvGrpSpPr>
          <p:grpSpPr>
            <a:xfrm>
              <a:off x="7837984" y="4246437"/>
              <a:ext cx="98814" cy="101637"/>
              <a:chOff x="1989829" y="2865307"/>
              <a:chExt cx="131761" cy="153981"/>
            </a:xfrm>
          </p:grpSpPr>
          <p:cxnSp>
            <p:nvCxnSpPr>
              <p:cNvPr id="182" name="Google Shape;182;p7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183;p7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84" name="Google Shape;184;p7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77301" y="3910090"/>
              <a:ext cx="666699" cy="159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7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24922" y="4295683"/>
              <a:ext cx="600029" cy="159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7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05844" y="4689659"/>
              <a:ext cx="704796" cy="159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7"/>
            <p:cNvSpPr/>
            <p:nvPr/>
          </p:nvSpPr>
          <p:spPr>
            <a:xfrm>
              <a:off x="5441465" y="5673544"/>
              <a:ext cx="3391323" cy="409664"/>
            </a:xfrm>
            <a:custGeom>
              <a:avLst/>
              <a:gdLst/>
              <a:ahLst/>
              <a:cxnLst/>
              <a:rect l="l" t="t" r="r" b="b"/>
              <a:pathLst>
                <a:path w="1992" h="311" extrusionOk="0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p7"/>
            <p:cNvCxnSpPr/>
            <p:nvPr/>
          </p:nvCxnSpPr>
          <p:spPr>
            <a:xfrm>
              <a:off x="5822989" y="3871487"/>
              <a:ext cx="0" cy="20602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89" name="Google Shape;189;p7"/>
            <p:cNvSpPr txBox="1"/>
            <p:nvPr/>
          </p:nvSpPr>
          <p:spPr>
            <a:xfrm>
              <a:off x="5632226" y="6083207"/>
              <a:ext cx="3261493" cy="350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Flight path projected onto ground</a:t>
              </a:r>
              <a:endParaRPr/>
            </a:p>
          </p:txBody>
        </p:sp>
        <p:cxnSp>
          <p:nvCxnSpPr>
            <p:cNvPr id="190" name="Google Shape;190;p7"/>
            <p:cNvCxnSpPr/>
            <p:nvPr/>
          </p:nvCxnSpPr>
          <p:spPr>
            <a:xfrm rot="10800000" flipH="1">
              <a:off x="5811514" y="3687080"/>
              <a:ext cx="1289903" cy="184407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1" name="Google Shape;191;p7"/>
            <p:cNvCxnSpPr/>
            <p:nvPr/>
          </p:nvCxnSpPr>
          <p:spPr>
            <a:xfrm rot="10800000">
              <a:off x="7098389" y="3228697"/>
              <a:ext cx="3028" cy="458383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2" name="Google Shape;192;p7"/>
            <p:cNvSpPr/>
            <p:nvPr/>
          </p:nvSpPr>
          <p:spPr>
            <a:xfrm>
              <a:off x="4956709" y="3196384"/>
              <a:ext cx="1592697" cy="1185473"/>
            </a:xfrm>
            <a:prstGeom prst="arc">
              <a:avLst>
                <a:gd name="adj1" fmla="val 20453355"/>
                <a:gd name="adj2" fmla="val 2151607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7"/>
            <p:cNvCxnSpPr/>
            <p:nvPr/>
          </p:nvCxnSpPr>
          <p:spPr>
            <a:xfrm rot="10800000" flipH="1">
              <a:off x="5820598" y="5599643"/>
              <a:ext cx="917466" cy="3437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4" name="Google Shape;194;p7"/>
            <p:cNvCxnSpPr/>
            <p:nvPr/>
          </p:nvCxnSpPr>
          <p:spPr>
            <a:xfrm>
              <a:off x="7100790" y="3692407"/>
              <a:ext cx="0" cy="20601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7"/>
            <p:cNvCxnSpPr/>
            <p:nvPr/>
          </p:nvCxnSpPr>
          <p:spPr>
            <a:xfrm rot="10800000" flipH="1">
              <a:off x="5816933" y="5757848"/>
              <a:ext cx="1289914" cy="18441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6" name="Google Shape;196;p7"/>
            <p:cNvSpPr/>
            <p:nvPr/>
          </p:nvSpPr>
          <p:spPr>
            <a:xfrm>
              <a:off x="5232715" y="5574000"/>
              <a:ext cx="1592697" cy="653328"/>
            </a:xfrm>
            <a:prstGeom prst="arc">
              <a:avLst>
                <a:gd name="adj1" fmla="val 20192639"/>
                <a:gd name="adj2" fmla="val 211819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7182547" y="5050487"/>
              <a:ext cx="2262712" cy="596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horizontal component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of groundspeed vector</a:t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6968188" y="5236098"/>
              <a:ext cx="587420" cy="1085367"/>
            </a:xfrm>
            <a:prstGeom prst="arc">
              <a:avLst>
                <a:gd name="adj1" fmla="val 11003695"/>
                <a:gd name="adj2" fmla="val 16071733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6792567" y="2253974"/>
              <a:ext cx="908382" cy="2934705"/>
            </a:xfrm>
            <a:prstGeom prst="arc">
              <a:avLst>
                <a:gd name="adj1" fmla="val 5429033"/>
                <a:gd name="adj2" fmla="val 10585019"/>
              </a:avLst>
            </a:prstGeom>
            <a:noFill/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Google Shape;200;p7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35192" y="5425774"/>
              <a:ext cx="145341" cy="15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7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70499" y="5592974"/>
              <a:ext cx="145341" cy="12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7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67954" y="5673406"/>
              <a:ext cx="666147" cy="179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7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57670" y="3570466"/>
              <a:ext cx="133229" cy="12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7" descr="latex-image-1.pdf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13451" y="3360416"/>
              <a:ext cx="1005276" cy="22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7" descr="latex-image-1.pd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456466" y="3186546"/>
              <a:ext cx="266459" cy="1791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7"/>
            <p:cNvCxnSpPr/>
            <p:nvPr/>
          </p:nvCxnSpPr>
          <p:spPr>
            <a:xfrm rot="10800000" flipH="1">
              <a:off x="5810875" y="3228736"/>
              <a:ext cx="1283859" cy="64281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07" name="Google Shape;207;p7" descr="shadow-3D climbing right.png"/>
            <p:cNvPicPr preferRelativeResize="0"/>
            <p:nvPr/>
          </p:nvPicPr>
          <p:blipFill rotWithShape="1">
            <a:blip r:embed="rId12">
              <a:alphaModFix/>
            </a:blip>
            <a:srcRect l="14375" t="17099" r="8958" b="23517"/>
            <a:stretch/>
          </p:blipFill>
          <p:spPr>
            <a:xfrm>
              <a:off x="4540735" y="3636148"/>
              <a:ext cx="1862542" cy="9413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84E1256-F13B-1B05-066B-68E9A0871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086" y="1226803"/>
            <a:ext cx="6125666" cy="5061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Coordinated Turn</a:t>
            </a:r>
            <a:endParaRPr/>
          </a:p>
        </p:txBody>
      </p:sp>
      <p:grpSp>
        <p:nvGrpSpPr>
          <p:cNvPr id="215" name="Google Shape;215;p8"/>
          <p:cNvGrpSpPr/>
          <p:nvPr/>
        </p:nvGrpSpPr>
        <p:grpSpPr>
          <a:xfrm>
            <a:off x="3511742" y="-378375"/>
            <a:ext cx="8136860" cy="6349441"/>
            <a:chOff x="-634892" y="684662"/>
            <a:chExt cx="9250790" cy="7460254"/>
          </a:xfrm>
        </p:grpSpPr>
        <p:cxnSp>
          <p:nvCxnSpPr>
            <p:cNvPr id="216" name="Google Shape;216;p8"/>
            <p:cNvCxnSpPr/>
            <p:nvPr/>
          </p:nvCxnSpPr>
          <p:spPr>
            <a:xfrm rot="10800000" flipH="1">
              <a:off x="3528970" y="3308851"/>
              <a:ext cx="1271703" cy="85051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7492312" y="2761259"/>
              <a:ext cx="1123586" cy="79333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8" name="Google Shape;218;p8"/>
            <p:cNvCxnSpPr/>
            <p:nvPr/>
          </p:nvCxnSpPr>
          <p:spPr>
            <a:xfrm rot="10800000" flipH="1">
              <a:off x="4915242" y="2784561"/>
              <a:ext cx="722183" cy="4580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9" name="Google Shape;219;p8"/>
            <p:cNvSpPr/>
            <p:nvPr/>
          </p:nvSpPr>
          <p:spPr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8"/>
            <p:cNvCxnSpPr/>
            <p:nvPr/>
          </p:nvCxnSpPr>
          <p:spPr>
            <a:xfrm rot="10800000" flipH="1">
              <a:off x="3163562" y="2761259"/>
              <a:ext cx="4352054" cy="1624336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4" name="Google Shape;224;p8"/>
            <p:cNvCxnSpPr/>
            <p:nvPr/>
          </p:nvCxnSpPr>
          <p:spPr>
            <a:xfrm rot="-9102219" flipH="1">
              <a:off x="3686280" y="2311947"/>
              <a:ext cx="4406900" cy="331628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8"/>
            <p:cNvCxnSpPr/>
            <p:nvPr/>
          </p:nvCxnSpPr>
          <p:spPr>
            <a:xfrm>
              <a:off x="3542244" y="4407678"/>
              <a:ext cx="3181028" cy="158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26" name="Google Shape;226;p8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8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8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8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8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8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8" descr="latex-image-1.pdf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8" descr="testnew2.png"/>
            <p:cNvPicPr preferRelativeResize="0"/>
            <p:nvPr/>
          </p:nvPicPr>
          <p:blipFill rotWithShape="1">
            <a:blip r:embed="rId10">
              <a:alphaModFix amt="78000"/>
            </a:blip>
            <a:srcRect/>
            <a:stretch/>
          </p:blipFill>
          <p:spPr>
            <a:xfrm rot="-1872271">
              <a:off x="1975575" y="4314611"/>
              <a:ext cx="1506671" cy="410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8" descr="latex-image-1.pd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8"/>
          <p:cNvSpPr txBox="1"/>
          <p:nvPr/>
        </p:nvSpPr>
        <p:spPr>
          <a:xfrm>
            <a:off x="7496727" y="3660373"/>
            <a:ext cx="2902511" cy="14773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Differentiate both sides of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wind-triangle equation (2.9). Solve resulting messy matrix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equation.</a:t>
            </a:r>
            <a:endParaRPr/>
          </a:p>
        </p:txBody>
      </p:sp>
      <p:cxnSp>
        <p:nvCxnSpPr>
          <p:cNvPr id="236" name="Google Shape;236;p8"/>
          <p:cNvCxnSpPr>
            <a:cxnSpLocks/>
            <a:stCxn id="235" idx="1"/>
          </p:cNvCxnSpPr>
          <p:nvPr/>
        </p:nvCxnSpPr>
        <p:spPr>
          <a:xfrm rot="10800000">
            <a:off x="5244627" y="3582137"/>
            <a:ext cx="2252100" cy="816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FB0059-E391-39E2-1C73-3620387CF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838" y="1053059"/>
            <a:ext cx="4968773" cy="5007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>
            <a:off x="3796670" y="-2353010"/>
            <a:ext cx="8520021" cy="8521240"/>
            <a:chOff x="-1803400" y="-4529138"/>
            <a:chExt cx="10236200" cy="11308577"/>
          </a:xfrm>
        </p:grpSpPr>
        <p:pic>
          <p:nvPicPr>
            <p:cNvPr id="244" name="Google Shape;244;p9" descr="shadow 3D top right.tif"/>
            <p:cNvPicPr preferRelativeResize="0"/>
            <p:nvPr/>
          </p:nvPicPr>
          <p:blipFill rotWithShape="1">
            <a:blip r:embed="rId3">
              <a:alphaModFix/>
            </a:blip>
            <a:srcRect l="11296" t="22004" r="16656" b="22902"/>
            <a:stretch/>
          </p:blipFill>
          <p:spPr>
            <a:xfrm rot="-1349585">
              <a:off x="3155509" y="4894554"/>
              <a:ext cx="2536974" cy="145493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9"/>
            <p:cNvCxnSpPr/>
            <p:nvPr/>
          </p:nvCxnSpPr>
          <p:spPr>
            <a:xfrm rot="5400000" flipH="1">
              <a:off x="1650207" y="1804193"/>
              <a:ext cx="4870450" cy="202406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9"/>
            <p:cNvCxnSpPr/>
            <p:nvPr/>
          </p:nvCxnSpPr>
          <p:spPr>
            <a:xfrm rot="5400000" flipH="1">
              <a:off x="4058709" y="4202962"/>
              <a:ext cx="1465056" cy="62833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7" name="Google Shape;247;p9"/>
            <p:cNvCxnSpPr/>
            <p:nvPr/>
          </p:nvCxnSpPr>
          <p:spPr>
            <a:xfrm rot="5400000">
              <a:off x="4516840" y="5824141"/>
              <a:ext cx="1153317" cy="158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8" name="Google Shape;248;p9"/>
            <p:cNvCxnSpPr/>
            <p:nvPr/>
          </p:nvCxnSpPr>
          <p:spPr>
            <a:xfrm>
              <a:off x="5586413" y="5126038"/>
              <a:ext cx="957262" cy="158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9" name="Google Shape;249;p9"/>
            <p:cNvSpPr/>
            <p:nvPr/>
          </p:nvSpPr>
          <p:spPr>
            <a:xfrm>
              <a:off x="4748213" y="4310063"/>
              <a:ext cx="1625600" cy="1625600"/>
            </a:xfrm>
            <a:prstGeom prst="arc">
              <a:avLst>
                <a:gd name="adj1" fmla="val 19746797"/>
                <a:gd name="adj2" fmla="val 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-1803400" y="-4529138"/>
              <a:ext cx="10236200" cy="10094913"/>
            </a:xfrm>
            <a:prstGeom prst="arc">
              <a:avLst>
                <a:gd name="adj1" fmla="val 1840754"/>
                <a:gd name="adj2" fmla="val 5971724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9"/>
            <p:cNvCxnSpPr/>
            <p:nvPr/>
          </p:nvCxnSpPr>
          <p:spPr>
            <a:xfrm rot="10800000" flipH="1">
              <a:off x="5561013" y="4622800"/>
              <a:ext cx="890587" cy="43497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2" name="Google Shape;252;p9"/>
            <p:cNvSpPr/>
            <p:nvPr/>
          </p:nvSpPr>
          <p:spPr>
            <a:xfrm>
              <a:off x="2238375" y="-431800"/>
              <a:ext cx="1625600" cy="1625600"/>
            </a:xfrm>
            <a:prstGeom prst="arc">
              <a:avLst>
                <a:gd name="adj1" fmla="val 1578805"/>
                <a:gd name="adj2" fmla="val 580521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9"/>
            <p:cNvCxnSpPr/>
            <p:nvPr/>
          </p:nvCxnSpPr>
          <p:spPr>
            <a:xfrm rot="-5400000" flipH="1">
              <a:off x="4839733" y="5503415"/>
              <a:ext cx="972553" cy="44121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54" name="Google Shape;254;p9"/>
            <p:cNvGrpSpPr/>
            <p:nvPr/>
          </p:nvGrpSpPr>
          <p:grpSpPr>
            <a:xfrm>
              <a:off x="2979738" y="280988"/>
              <a:ext cx="152400" cy="152400"/>
              <a:chOff x="6112403" y="1593265"/>
              <a:chExt cx="152400" cy="152415"/>
            </a:xfrm>
          </p:grpSpPr>
          <p:cxnSp>
            <p:nvCxnSpPr>
              <p:cNvPr id="255" name="Google Shape;255;p9"/>
              <p:cNvCxnSpPr/>
              <p:nvPr/>
            </p:nvCxnSpPr>
            <p:spPr>
              <a:xfrm rot="5400000">
                <a:off x="6112395" y="1667885"/>
                <a:ext cx="152415" cy="317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6" name="Google Shape;256;p9"/>
              <p:cNvCxnSpPr/>
              <p:nvPr/>
            </p:nvCxnSpPr>
            <p:spPr>
              <a:xfrm rot="10800000">
                <a:off x="6112403" y="1667884"/>
                <a:ext cx="152400" cy="317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257" name="Google Shape;257;p9" descr="latex-image-1.pd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4487" y="967768"/>
              <a:ext cx="1524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9" descr="latex-image-1.pd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48158" y="4763277"/>
              <a:ext cx="1524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9" descr="latex-image-1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4131" y="6451600"/>
              <a:ext cx="304800" cy="1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9" descr="latex-image-1.pd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43772" y="5941107"/>
              <a:ext cx="571500" cy="24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9" descr="latex-image-1.pdf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85729" y="3353646"/>
              <a:ext cx="1003300" cy="2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624196" y="187050"/>
            <a:ext cx="10972800" cy="72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Climb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4ED75-F646-17BB-0CDC-71B240683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796" y="1212734"/>
            <a:ext cx="6602823" cy="4910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5840</Words>
  <Application>Microsoft Macintosh PowerPoint</Application>
  <PresentationFormat>Widescreen</PresentationFormat>
  <Paragraphs>443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Monaco</vt:lpstr>
      <vt:lpstr>Default Design</vt:lpstr>
      <vt:lpstr>Chapter 9</vt:lpstr>
      <vt:lpstr>Architecture</vt:lpstr>
      <vt:lpstr>Simplifying Dynamic Models</vt:lpstr>
      <vt:lpstr>Autopilot Models (transfer function)</vt:lpstr>
      <vt:lpstr>Autopilot Models</vt:lpstr>
      <vt:lpstr>Kinematic Model of Controlled Flight</vt:lpstr>
      <vt:lpstr>Kinematic Model of Controlled Flight</vt:lpstr>
      <vt:lpstr>Coordinated Turn</vt:lpstr>
      <vt:lpstr>Accelerating Climb</vt:lpstr>
      <vt:lpstr>Kinematic Guidance Models</vt:lpstr>
      <vt:lpstr>Kinematic Guidance Model - #1a</vt:lpstr>
      <vt:lpstr>Kinematic Guidance Model - #1b</vt:lpstr>
      <vt:lpstr>Kinematic Guidance Models - #2a</vt:lpstr>
      <vt:lpstr>Kinematic Guidance Models - #2b</vt:lpstr>
      <vt:lpstr>Kinematic Guidance Models - #3</vt:lpstr>
      <vt:lpstr>Kinematic Guidance Models - #4</vt:lpstr>
      <vt:lpstr>Dubins Airplane Model</vt:lpstr>
      <vt:lpstr>Dubins Airplane Model (simplified)</vt:lpstr>
      <vt:lpstr>Dynamic Guidance Models</vt:lpstr>
      <vt:lpstr>Dynamic Guidance Models</vt:lpstr>
      <vt:lpstr>Dynamic Guidance Models</vt:lpstr>
      <vt:lpstr>Dynamic Guidance Models</vt:lpstr>
      <vt:lpstr>Dynamic Guidance Models</vt:lpstr>
      <vt:lpstr>Dynamic Guidance Models: Summary</vt:lpstr>
      <vt:lpstr>Dynamic Guidance Models: Summary (simplified)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</dc:title>
  <cp:lastModifiedBy>Randal W Beard</cp:lastModifiedBy>
  <cp:revision>9</cp:revision>
  <dcterms:created xsi:type="dcterms:W3CDTF">2010-07-21T18:09:02Z</dcterms:created>
  <dcterms:modified xsi:type="dcterms:W3CDTF">2024-03-14T15:34:52Z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